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315" r:id="rId3"/>
    <p:sldId id="314" r:id="rId4"/>
    <p:sldId id="316" r:id="rId5"/>
    <p:sldId id="317" r:id="rId6"/>
    <p:sldId id="318" r:id="rId7"/>
    <p:sldId id="319" r:id="rId8"/>
    <p:sldId id="320" r:id="rId9"/>
    <p:sldId id="321" r:id="rId10"/>
    <p:sldId id="305" r:id="rId11"/>
    <p:sldId id="306" r:id="rId12"/>
    <p:sldId id="307" r:id="rId13"/>
    <p:sldId id="291" r:id="rId14"/>
    <p:sldId id="299" r:id="rId15"/>
    <p:sldId id="296" r:id="rId16"/>
    <p:sldId id="324" r:id="rId17"/>
    <p:sldId id="323" r:id="rId18"/>
    <p:sldId id="310" r:id="rId19"/>
    <p:sldId id="311" r:id="rId20"/>
    <p:sldId id="312" r:id="rId21"/>
    <p:sldId id="322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B19D"/>
    <a:srgbClr val="000000"/>
    <a:srgbClr val="B3D3EA"/>
    <a:srgbClr val="03136A"/>
    <a:srgbClr val="FFFF00"/>
    <a:srgbClr val="00FF00"/>
    <a:srgbClr val="1984CC"/>
    <a:srgbClr val="35759D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3DA27-744F-4246-9FA0-21E6C8D8D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0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1125" y="2657475"/>
            <a:ext cx="360045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91125" y="3590925"/>
            <a:ext cx="3600450" cy="4857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91275" y="228600"/>
            <a:ext cx="20764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" y="228600"/>
            <a:ext cx="60769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228600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52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1%80%D1%96_%D0%95%D1%82%D1%8C%D1%94%D0%BD_%D0%A1%D0%B5%D0%BD%D1%82-%D0%9A%D0%BB%D0%B5%D1%80_%D0%94%D0%B5%D0%B2%D1%96%D0%BB%D1%8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s://uk.wikipedia.org/wiki/%D0%A1%D1%82%D1%80%D0%BE%D0%BC%D0%B1%D0%BE%D0%BB%D1%9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1;&#1088;&#1077;&#1081;&#1085;&#1089;&#1090;&#1086;&#1088;&#1084;&#1110;&#1085;&#1075;\barabany-mira-afrika--tabla-afro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FRICA%20(online-video-cutter.com).mp4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54939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abrakadabra.fun/uploads/posts/2022-01/1641122983_7-abrakadabra-fun-p-shablon-dlya-prezentatsii-po-geograf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4143380"/>
            <a:ext cx="6786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r>
              <a:rPr lang="uk-UA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-освіти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викладанні географії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153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Ð¶ÑÐ»Ñ Ð²ÐµÑÐ½ Ñ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3429024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1500174"/>
            <a:ext cx="1900591" cy="26608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2928934"/>
            <a:ext cx="325342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002060"/>
                </a:solidFill>
              </a:rPr>
              <a:t>Жюль</a:t>
            </a:r>
            <a:r>
              <a:rPr lang="uk-UA" sz="2000" b="1" dirty="0" smtClean="0">
                <a:solidFill>
                  <a:srgbClr val="002060"/>
                </a:solidFill>
              </a:rPr>
              <a:t> Верн у 1864 році написав відому книгу ,,Подорож до центра Землі,, , де виклав свої припущення про внутрішню будову Землі.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ÐÐ°ÑÑÐ¸Ð½ÐºÐ¸ Ð¿Ð¾ Ð·Ð°Ð¿ÑÐ¾ÑÑ ÐºÐ°Ð´ÑÐ¸ ÑÐ· ÑÑÐ»ÑÐ¼Ñ Ð´Ð¾ ÐºÐ½Ð¸Ð³Ð¸ Ð¶ÑÐ»Ñ Ð²ÐµÑÐ½ Ð¿Ð¾Ð´Ð¾ÑÐ¾Ð¶ Ð´Ð¾ ÑÐµÐ½ÑÑÑ Ð·ÐµÐ¼Ð»Ñ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66" y="3857628"/>
            <a:ext cx="2887734" cy="1844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00760" y="2928934"/>
            <a:ext cx="314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600" b="1" dirty="0" smtClean="0">
                <a:solidFill>
                  <a:srgbClr val="C00000"/>
                </a:solidFill>
              </a:rPr>
              <a:t>Кадри із фільму </a:t>
            </a:r>
          </a:p>
          <a:p>
            <a:pPr algn="l"/>
            <a:r>
              <a:rPr lang="uk-UA" sz="1600" b="1" dirty="0" smtClean="0">
                <a:solidFill>
                  <a:srgbClr val="C00000"/>
                </a:solidFill>
              </a:rPr>
              <a:t>,, Подорож  до центру Землі,,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ÐÐ°ÑÑÐ¸Ð½ÐºÐ¸ Ð¿Ð¾ Ð·Ð°Ð¿ÑÐ¾ÑÑ ÐºÐ°Ð´ÑÐ¸ ÑÐ· ÑÑÐ»ÑÐ¼Ñ Ð´Ð¾ ÐºÐ½Ð¸Ð³Ð¸ Ð¶ÑÐ»Ñ Ð²ÐµÑÐ½ Ð¿Ð¾Ð´Ð¾ÑÐ¾Ð¶ Ð´Ð¾ ÑÐµÐ½ÑÑÑ Ð·ÐµÐ¼Ð»Ñ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6" y="571480"/>
            <a:ext cx="2947244" cy="1964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7620" y="4643446"/>
            <a:ext cx="23535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Обкладинка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англ</a:t>
            </a:r>
            <a:r>
              <a:rPr lang="uk-UA" sz="1600" dirty="0" smtClean="0">
                <a:solidFill>
                  <a:srgbClr val="002060"/>
                </a:solidFill>
              </a:rPr>
              <a:t>і</a:t>
            </a:r>
            <a:r>
              <a:rPr lang="ru-RU" sz="1600" dirty="0" err="1" smtClean="0">
                <a:solidFill>
                  <a:srgbClr val="002060"/>
                </a:solidFill>
              </a:rPr>
              <a:t>йського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видання</a:t>
            </a:r>
            <a:r>
              <a:rPr lang="ru-RU" sz="1600" dirty="0" smtClean="0">
                <a:solidFill>
                  <a:srgbClr val="002060"/>
                </a:solidFill>
              </a:rPr>
              <a:t> 1874 року.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4214842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написання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книги з</a:t>
            </a:r>
            <a:r>
              <a:rPr lang="en-US" sz="2000" b="1" dirty="0" smtClean="0">
                <a:solidFill>
                  <a:srgbClr val="002060"/>
                </a:solidFill>
                <a:latin typeface="Algerian" pitchFamily="82" charset="0"/>
                <a:cs typeface="Arial" panose="020B0604020202020204" pitchFamily="34" charset="0"/>
              </a:rPr>
              <a:t>’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явилася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геологом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Анрі Етьєн Сент-Клер Девіль"/>
              </a:rPr>
              <a:t>Сент-Клер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Анрі Етьєн Сент-Клер Девіль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Анрі Етьєн Сент-Клер Девіль"/>
              </a:rPr>
              <a:t>Девілем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відомим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спусками в кратер вулкана 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Стромболі"/>
              </a:rPr>
              <a:t>Стромболі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0"/>
            <a:ext cx="678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 будова Землі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7" y="3429000"/>
            <a:ext cx="4143404" cy="108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Геологія 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наука, що вивчає будову та розвиток Землі, як планети.</a:t>
            </a:r>
          </a:p>
        </p:txBody>
      </p:sp>
      <p:pic>
        <p:nvPicPr>
          <p:cNvPr id="13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928670"/>
            <a:ext cx="4143404" cy="45720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0"/>
            <a:ext cx="678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 будова Землі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2655" b="4431"/>
          <a:stretch>
            <a:fillRect/>
          </a:stretch>
        </p:blipFill>
        <p:spPr bwMode="auto">
          <a:xfrm>
            <a:off x="214282" y="1000108"/>
            <a:ext cx="43760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t="3125" b="6836"/>
          <a:stretch>
            <a:fillRect/>
          </a:stretch>
        </p:blipFill>
        <p:spPr bwMode="auto">
          <a:xfrm>
            <a:off x="4628154" y="1000108"/>
            <a:ext cx="45158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 l="22547" t="21679" r="22547" b="17773"/>
          <a:stretch>
            <a:fillRect/>
          </a:stretch>
        </p:blipFill>
        <p:spPr bwMode="auto">
          <a:xfrm>
            <a:off x="2714612" y="3429000"/>
            <a:ext cx="55306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ÐÐ°ÑÑÐ¸Ð½ÐºÐ¸ Ð¿Ð¾ Ð·Ð°Ð¿ÑÐ¾ÑÑ Ð³Ð¾ÑÑÑ Ð² ÑÐ¾Ð·ÑÑÐ·Ñ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51" y="928670"/>
            <a:ext cx="2714612" cy="192882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Ð°ÑÑÐ¸Ð½ÐºÐ¸ Ð¿Ð¾ Ð·Ð°Ð¿ÑÐ¾ÑÑ Ð°Ð¿ÐµÐ»ÑÑÐ¸Ð½Ð° Ð² ÑÐ¾Ð·ÑÑÐ·Ñ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8488"/>
            <a:ext cx="2666058" cy="228522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ÐÐ°ÑÑÐ¸Ð½ÐºÐ¸ Ð¿Ð¾ Ð·Ð°Ð¿ÑÐ¾ÑÑ ÑÑÐºÐµÑÐºÐ° Ð² ÑÐ¾Ð·ÑÑÐ·Ñ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429240"/>
            <a:ext cx="2357454" cy="14287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7" y="4358488"/>
            <a:ext cx="2639228" cy="2356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ÑÐ±Ð»ÑÐºÐ¾ Ð² ÑÐ¾Ð·ÑÑÐ·Ñ ÑÐ¾Ñ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3143240" cy="18859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User\Рабочий стол\Рисунок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2500306"/>
            <a:ext cx="2500330" cy="2500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 bwMode="auto">
          <a:xfrm>
            <a:off x="3071802" y="2428868"/>
            <a:ext cx="500066" cy="42862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6286512" y="2500306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 rot="10800000" flipV="1">
            <a:off x="5643570" y="2643182"/>
            <a:ext cx="428628" cy="35719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>
            <a:stCxn id="10" idx="2"/>
          </p:cNvCxnSpPr>
          <p:nvPr/>
        </p:nvCxnSpPr>
        <p:spPr bwMode="auto">
          <a:xfrm>
            <a:off x="4572000" y="5000636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 rot="16200000" flipH="1">
            <a:off x="4571999" y="5286388"/>
            <a:ext cx="985838" cy="842961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6357950" y="4929198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>
            <a:stCxn id="7" idx="0"/>
            <a:endCxn id="10" idx="2"/>
          </p:cNvCxnSpPr>
          <p:nvPr/>
        </p:nvCxnSpPr>
        <p:spPr bwMode="auto">
          <a:xfrm rot="5400000" flipH="1" flipV="1">
            <a:off x="4357698" y="5179219"/>
            <a:ext cx="428604" cy="7143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 flipV="1">
            <a:off x="2571736" y="4358488"/>
            <a:ext cx="786612" cy="28495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/>
          <p:nvPr/>
        </p:nvCxnSpPr>
        <p:spPr bwMode="auto">
          <a:xfrm flipH="1" flipV="1">
            <a:off x="5643570" y="4500570"/>
            <a:ext cx="642942" cy="37354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Прямоугольник 56"/>
          <p:cNvSpPr/>
          <p:nvPr/>
        </p:nvSpPr>
        <p:spPr>
          <a:xfrm>
            <a:off x="1643042" y="0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Асоціації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37212" y="1782109"/>
            <a:ext cx="6840760" cy="1673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45415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Радіус Землі 6370км. Скільки триватиме ваша мандрівка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центру Землі, якщо ви будете просуватись із швидкістю </a:t>
            </a:r>
          </a:p>
          <a:p>
            <a:pPr marL="145415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км на день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2779" y="1133795"/>
            <a:ext cx="127137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5415" lvl="0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281" y="4111812"/>
            <a:ext cx="164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Розв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язок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714884"/>
            <a:ext cx="3092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6370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:40=159,2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днів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1932" y="5210666"/>
            <a:ext cx="322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159,2:30=5,3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місяців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7160" y="5830077"/>
            <a:ext cx="334065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5415">
              <a:lnSpc>
                <a:spcPct val="107000"/>
              </a:lnSpc>
              <a:spcAft>
                <a:spcPts val="800"/>
              </a:spcAft>
            </a:pPr>
            <a:r>
              <a:rPr lang="uk-UA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5,3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місяців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77" y="0"/>
            <a:ext cx="8202723" cy="1285860"/>
          </a:xfrm>
          <a:prstGeom prst="rect">
            <a:avLst/>
          </a:prstGeom>
        </p:spPr>
      </p:pic>
      <p:pic>
        <p:nvPicPr>
          <p:cNvPr id="8194" name="Picture 2" descr="Турист мультяш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9956" y="3286124"/>
            <a:ext cx="3194043" cy="3385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1040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8572560" cy="914384"/>
          </a:xfrm>
        </p:spPr>
        <p:txBody>
          <a:bodyPr/>
          <a:lstStyle/>
          <a:p>
            <a:r>
              <a:rPr lang="uk-UA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 АУДІЮВАННЯ</a:t>
            </a:r>
            <a:endParaRPr lang="ru-RU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548" y="1031016"/>
            <a:ext cx="8064947" cy="455822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marL="899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про внутрішню будову Землі.</a:t>
            </a:r>
            <a:endParaRPr lang="ru-RU" sz="18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(прочитана професором Отто </a:t>
            </a:r>
            <a:r>
              <a:rPr lang="uk-UA" sz="1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Ліденброком</a:t>
            </a:r>
            <a:r>
              <a:rPr lang="uk-UA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травні 186…р.)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Достовірно відомо також, що Земля складається із земної кори і ядра. Нижня межа земної кори досягає 40км. О, як багато видів гірських порід складає земну кору! 600! 600 гірських порід відомо геологічній науці! Всі вони поділяються на три розділи: горючі, металеві, </a:t>
            </a:r>
            <a:r>
              <a:rPr lang="uk-UA" sz="16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каменеподібні</a:t>
            </a:r>
            <a:r>
              <a:rPr lang="uk-UA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Хіба не це справжнє задоволення для кожного геолога – за зовнішнім виглядом, твердістю, запахом і смаком визначити будь-яку з них. Говорячи про внутрішню будову Землі, ми вступаємо в галузь припущень. Так, ряд учених вважає, що з глибиною температура земної кори піднімається приблизно на один градус через кожні 200м. Але тоді всі речовини у центрі Землі виявляться в газоподібному або розжарено-розплавленому стані. І тоді земна кора розірвалась би, як під тиском пари вибухає котел. Ядро Землі не може бути вогняно-рідким. Так-так-так! Жар не може зосереджуватися на великих глибинах. Хіба не відомо, що кількість діючих вулканів скорочується? Земля була розжарена з поверхні, а не навпаки. Я висловлюю своє категоричне судження – подорож до центру Землі можлива! Через кратер згаслого вулкану можна спуститися в земні надра.</a:t>
            </a:r>
            <a:endParaRPr lang="ru-RU" sz="16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9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(Ж. Верн «Подорож до центру Землі»).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8572560" cy="914384"/>
          </a:xfrm>
        </p:spPr>
        <p:txBody>
          <a:bodyPr/>
          <a:lstStyle/>
          <a:p>
            <a:r>
              <a:rPr lang="uk-UA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 (</a:t>
            </a:r>
            <a:r>
              <a:rPr lang="uk-UA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“Родинні</a:t>
            </a:r>
            <a:r>
              <a:rPr lang="uk-UA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фінанси”</a:t>
            </a:r>
            <a:r>
              <a:rPr lang="uk-UA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mtdata.ru/u32/photo7B7B/20742689013-0/hu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714488"/>
            <a:ext cx="3031118" cy="2147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job-sbu.org/wp-content/uploads/2013/12/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3127996" cy="2063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564068"/>
            <a:ext cx="3441618" cy="22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142984"/>
            <a:ext cx="2097206" cy="31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14818"/>
            <a:ext cx="3849636" cy="30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-in-african-st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191_afrika_nau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fri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981075"/>
            <a:ext cx="7416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arabany-mira-afrika--tabla-af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14414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33492" t="20508" r="20388" b="16992"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Содержимое 5" descr="africa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665288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0"/>
            <a:ext cx="4441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B19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Інфографіка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B19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150114"/>
            <a:ext cx="862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Складання і розв’язування задач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33492" t="20508" r="20388" b="16992"/>
          <a:stretch>
            <a:fillRect/>
          </a:stretch>
        </p:blipFill>
        <p:spPr bwMode="auto">
          <a:xfrm>
            <a:off x="-44681" y="0"/>
            <a:ext cx="9188681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642910" y="1643050"/>
            <a:ext cx="8229600" cy="5029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Формування </a:t>
            </a: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міжпредметних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зв’язків є головним чинником визначення очікуваних результатів в НУШ.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Функції </a:t>
            </a: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міжпредметних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зв’язків: 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освітня;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виховна;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розвивальна;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дидактична;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формувальна;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інтеграційна;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конструктивна;</a:t>
            </a:r>
          </a:p>
          <a:p>
            <a:pPr marL="1800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психологічна.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Міжпредметні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зв’язки.</a:t>
            </a:r>
          </a:p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Інтеграція.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-in-african-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20864" t="5859" r="21486" b="16015"/>
          <a:stretch>
            <a:fillRect/>
          </a:stretch>
        </p:blipFill>
        <p:spPr bwMode="auto">
          <a:xfrm>
            <a:off x="0" y="-142900"/>
            <a:ext cx="9144000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3" descr="274708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7500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2285984" y="5572140"/>
            <a:ext cx="6143668" cy="914384"/>
          </a:xfrm>
        </p:spPr>
        <p:txBody>
          <a:bodyPr/>
          <a:lstStyle/>
          <a:p>
            <a:pPr algn="ctr"/>
            <a:r>
              <a:rPr lang="ru-RU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Бажаю</a:t>
            </a:r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Вам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гарного настрою!!!</a:t>
            </a:r>
            <a:endParaRPr lang="ru-RU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1428728" y="1857364"/>
            <a:ext cx="7143769" cy="4341346"/>
            <a:chOff x="269304" y="673364"/>
            <a:chExt cx="8660849" cy="6103843"/>
          </a:xfrm>
        </p:grpSpPr>
        <p:sp>
          <p:nvSpPr>
            <p:cNvPr id="13" name="Овал 12"/>
            <p:cNvSpPr/>
            <p:nvPr/>
          </p:nvSpPr>
          <p:spPr>
            <a:xfrm>
              <a:off x="2971800" y="2209800"/>
              <a:ext cx="3200400" cy="2133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i="1" dirty="0" err="1" smtClean="0">
                  <a:solidFill>
                    <a:schemeClr val="bg1"/>
                  </a:solidFill>
                </a:rPr>
                <a:t>Міжпред-метні</a:t>
              </a:r>
              <a:r>
                <a:rPr lang="uk-UA" sz="2000" b="1" i="1" dirty="0" smtClean="0">
                  <a:solidFill>
                    <a:schemeClr val="bg1"/>
                  </a:solidFill>
                </a:rPr>
                <a:t> зв’язки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.</a:t>
              </a:r>
              <a:endParaRPr lang="ru-RU" sz="20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</a:rPr>
                <a:t>STEM</a:t>
              </a:r>
              <a:endParaRPr lang="ru-RU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973962" y="673364"/>
              <a:ext cx="2088232" cy="12795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Сучасний принцип навчання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Прямая со стрелкой 14"/>
            <p:cNvCxnSpPr>
              <a:stCxn id="14" idx="4"/>
            </p:cNvCxnSpPr>
            <p:nvPr/>
          </p:nvCxnSpPr>
          <p:spPr>
            <a:xfrm flipH="1">
              <a:off x="5615506" y="1952932"/>
              <a:ext cx="402572" cy="5417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 rot="865246">
              <a:off x="338736" y="1558511"/>
              <a:ext cx="1970509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Міцність знань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230561" y="2280237"/>
              <a:ext cx="957808" cy="1991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 rot="21167388">
              <a:off x="6861822" y="1544507"/>
              <a:ext cx="2001967" cy="11859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Інтерес учнів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Прямая со стрелкой 18"/>
            <p:cNvCxnSpPr>
              <a:stCxn id="18" idx="3"/>
            </p:cNvCxnSpPr>
            <p:nvPr/>
          </p:nvCxnSpPr>
          <p:spPr>
            <a:xfrm flipH="1">
              <a:off x="5983471" y="2642319"/>
              <a:ext cx="1229756" cy="3986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 rot="20981822">
              <a:off x="269304" y="3706802"/>
              <a:ext cx="2459994" cy="14429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err="1" smtClean="0">
                  <a:solidFill>
                    <a:srgbClr val="002060"/>
                  </a:solidFill>
                </a:rPr>
                <a:t>Св</a:t>
              </a:r>
              <a:r>
                <a:rPr lang="uk-UA" sz="1600" b="1" dirty="0" smtClean="0">
                  <a:solidFill>
                    <a:srgbClr val="002060"/>
                  </a:solidFill>
                </a:rPr>
                <a:t>і</a:t>
              </a:r>
              <a:r>
                <a:rPr lang="ru-RU" sz="1600" b="1" dirty="0" err="1" smtClean="0">
                  <a:solidFill>
                    <a:srgbClr val="002060"/>
                  </a:solidFill>
                </a:rPr>
                <a:t>тогляд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 </a:t>
              </a:r>
              <a:r>
                <a:rPr lang="uk-UA" sz="1600" b="1" dirty="0" smtClean="0">
                  <a:solidFill>
                    <a:srgbClr val="002060"/>
                  </a:solidFill>
                </a:rPr>
                <a:t>школярів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 стрелкой 20"/>
            <p:cNvCxnSpPr>
              <a:stCxn id="20" idx="6"/>
            </p:cNvCxnSpPr>
            <p:nvPr/>
          </p:nvCxnSpPr>
          <p:spPr>
            <a:xfrm flipV="1">
              <a:off x="2709465" y="3933056"/>
              <a:ext cx="710407" cy="275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 rot="164628">
              <a:off x="2083124" y="5517232"/>
              <a:ext cx="2215144" cy="1202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Творчість вчителя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 rot="21444681">
              <a:off x="4789466" y="5470112"/>
              <a:ext cx="2646617" cy="13070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Актуальність</a:t>
              </a:r>
            </a:p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НУШ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Прямая со стрелкой 23"/>
            <p:cNvCxnSpPr>
              <a:stCxn id="22" idx="0"/>
            </p:cNvCxnSpPr>
            <p:nvPr/>
          </p:nvCxnSpPr>
          <p:spPr>
            <a:xfrm flipV="1">
              <a:off x="3219476" y="4208290"/>
              <a:ext cx="632444" cy="13096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23" idx="0"/>
            </p:cNvCxnSpPr>
            <p:nvPr/>
          </p:nvCxnSpPr>
          <p:spPr>
            <a:xfrm flipH="1" flipV="1">
              <a:off x="5148067" y="4208293"/>
              <a:ext cx="935249" cy="12624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6470899" y="3248980"/>
              <a:ext cx="2459254" cy="2109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Оволодіння</a:t>
              </a:r>
            </a:p>
            <a:p>
              <a:pPr algn="ctr"/>
              <a:r>
                <a:rPr lang="uk-UA" sz="1600" b="1" dirty="0" err="1">
                  <a:solidFill>
                    <a:srgbClr val="002060"/>
                  </a:solidFill>
                </a:rPr>
                <a:t>у</a:t>
              </a:r>
              <a:r>
                <a:rPr lang="uk-UA" sz="1600" b="1" dirty="0" err="1" smtClean="0">
                  <a:solidFill>
                    <a:srgbClr val="002060"/>
                  </a:solidFill>
                </a:rPr>
                <a:t>ніверсаль</a:t>
              </a:r>
              <a:r>
                <a:rPr lang="uk-UA" sz="1600" b="1" dirty="0" smtClean="0">
                  <a:solidFill>
                    <a:srgbClr val="002060"/>
                  </a:solidFill>
                </a:rPr>
                <a:t>-</a:t>
              </a:r>
            </a:p>
            <a:p>
              <a:pPr algn="ctr"/>
              <a:r>
                <a:rPr lang="uk-UA" sz="1600" b="1" dirty="0" smtClean="0">
                  <a:solidFill>
                    <a:srgbClr val="002060"/>
                  </a:solidFill>
                </a:rPr>
                <a:t>ними уміннями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6019494" y="3717034"/>
              <a:ext cx="558329" cy="3846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Міжпредметні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зв’язки.</a:t>
            </a:r>
            <a:endParaRPr lang="en-US" sz="40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Інтеграція.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Природничо-математична компетентність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357422" y="3905224"/>
            <a:ext cx="6786578" cy="2952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приготування порцеляни беруть білу глину, пісок і гіпс у відношення 25:2:1. Скільки кожного з цих матеріалів треба взяти, щоб отримати 280 кг суміші, з якої виготовляють порцеляну?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4" descr="Алмазы на прозрачном фоне 6 фото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1324365"/>
          </a:xfrm>
          <a:prstGeom prst="rect">
            <a:avLst/>
          </a:prstGeom>
          <a:noFill/>
        </p:spPr>
      </p:pic>
      <p:pic>
        <p:nvPicPr>
          <p:cNvPr id="31" name="Рисунок 30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785926"/>
            <a:ext cx="1971373" cy="2643182"/>
          </a:xfrm>
          <a:prstGeom prst="rect">
            <a:avLst/>
          </a:prstGeom>
        </p:spPr>
      </p:pic>
      <p:sp>
        <p:nvSpPr>
          <p:cNvPr id="32" name="Содержимое 2"/>
          <p:cNvSpPr txBox="1">
            <a:spLocks/>
          </p:cNvSpPr>
          <p:nvPr/>
        </p:nvSpPr>
        <p:spPr>
          <a:xfrm>
            <a:off x="571472" y="1524000"/>
            <a:ext cx="7215238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Алмаз відшліфовано у формі многогранника, навколо якого можна описати півкулю і який має велику кількість граней. Діаметр півкулі дорівнює 6 мм. Скільки приблизно карат в цьому алмазі? Густина алмазу 3,5г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</a:t>
            </a:r>
            <a:r>
              <a:rPr kumimoji="0" lang="ru-RU" sz="2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uk-UA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карат = </a:t>
            </a:r>
            <a:r>
              <a:rPr kumimoji="0" lang="ru-RU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0,2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Природничо-математична компетентність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571472" y="1524000"/>
            <a:ext cx="8286808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just">
              <a:spcBef>
                <a:spcPct val="20000"/>
              </a:spcBef>
            </a:pP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Біологам відомо що маса колонії бактерій у певних умовах за рівні  проміжки часу збільшується в одну і ту саму кількість разів. Це означає, що коли, наприклад, у момент часу t = 0 маса дорівнювала 1, а в момент часу t = 1 маса дорівнювала </a:t>
            </a:r>
            <a:r>
              <a:rPr lang="uk-UA" sz="2600" i="1" dirty="0" smtClean="0">
                <a:solidFill>
                  <a:schemeClr val="accent2">
                    <a:lumMod val="75000"/>
                  </a:schemeClr>
                </a:solidFill>
              </a:rPr>
              <a:t>а, 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то в моменти часу t = 2, </a:t>
            </a:r>
            <a:r>
              <a:rPr lang="uk-UA" sz="26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 = 3, … </a:t>
            </a:r>
            <a:r>
              <a:rPr lang="uk-UA" sz="26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 = n, … маса дорівнюватиме відповідно </a:t>
            </a:r>
            <a:r>
              <a:rPr lang="uk-UA" sz="2600" i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uk-UA" sz="2600" i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2600" i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uk-UA" sz="2600" i="1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, …, </a:t>
            </a:r>
            <a:r>
              <a:rPr lang="uk-UA" sz="2600" i="1" dirty="0" err="1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uk-UA" sz="2600" i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, … </a:t>
            </a:r>
          </a:p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ÐÐ°ÑÑÐ¸Ð½ÐºÐ¸ Ð¿Ð¾ Ð·Ð°Ð¿ÑÐ¾ÑÑ Ð±Ð°ÐºÑÐµÑÐ¸Ð¸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932227" y="4646204"/>
            <a:ext cx="3048000" cy="205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714612" y="5214950"/>
          <a:ext cx="2711116" cy="990600"/>
        </p:xfrm>
        <a:graphic>
          <a:graphicData uri="http://schemas.openxmlformats.org/presentationml/2006/ole">
            <p:oleObj spid="_x0000_s44034" name="Уравнение" r:id="rId5" imgW="6602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Природничо-математична компетентність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571472" y="1785926"/>
            <a:ext cx="8286808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algn="just"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На Маршаллових островах інколи випадають краплі дощу діаметром в 1 см. Знайдіть поверхню такої краплі, вважаючи, що вона має форму кулі.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Історії найменших краї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57600"/>
            <a:ext cx="3627056" cy="2895600"/>
          </a:xfrm>
          <a:prstGeom prst="rect">
            <a:avLst/>
          </a:prstGeom>
          <a:noFill/>
        </p:spPr>
      </p:pic>
      <p:pic>
        <p:nvPicPr>
          <p:cNvPr id="8" name="Picture 4" descr="Капли дождя слушать музыку на ночь детям и родителям бесплатно ~ Skazki.land"/>
          <p:cNvPicPr>
            <a:picLocks noChangeAspect="1" noChangeArrowheads="1"/>
          </p:cNvPicPr>
          <p:nvPr/>
        </p:nvPicPr>
        <p:blipFill>
          <a:blip r:embed="rId4" cstate="print"/>
          <a:srcRect l="9665" r="10598"/>
          <a:stretch>
            <a:fillRect/>
          </a:stretch>
        </p:blipFill>
        <p:spPr bwMode="auto">
          <a:xfrm>
            <a:off x="2428860" y="4000504"/>
            <a:ext cx="2714644" cy="212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Природничо-математична компетентність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857192" y="1524000"/>
            <a:ext cx="8286808" cy="34766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 піраміді </a:t>
            </a:r>
            <a:r>
              <a:rPr lang="uk-UA" u="sng" dirty="0" err="1" smtClean="0">
                <a:solidFill>
                  <a:schemeClr val="accent2">
                    <a:lumMod val="75000"/>
                  </a:schemeClr>
                </a:solidFill>
              </a:rPr>
              <a:t>Хеопса</a:t>
            </a:r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якщо скласти чотири сторони її основи, то отримаємо для її обводу 931,22 м. Розділивши ж це число на подвоєну висоту, маємо в результаті 3,1416, тобто відношення довжини кола до діаметра. (Інші автори з тих же вимірювань піраміди виводять значення π з ще більшою точністю: 3,14159. Ще одна дивовижне співвідношення: якщо сторону основи піраміди розділити на точну тривалість року - 365,2422 доби, то виходить якраз 10000000-на частка земної півосі - з точністю, якій могли б позаздрити сучасні астрономи.</a:t>
            </a:r>
            <a:endParaRPr lang="ru-RU" dirty="0" smtClean="0"/>
          </a:p>
          <a:p>
            <a:pPr marL="0" algn="just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714884"/>
            <a:ext cx="685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1" name="Picture 6" descr="Физики подтвердили наличие «тайной комнаты» в пирамиде Хеопса | Научно  популярный журнал ScienceP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825061"/>
            <a:ext cx="3050696" cy="2032939"/>
          </a:xfrm>
          <a:prstGeom prst="rect">
            <a:avLst/>
          </a:prstGeom>
          <a:noFill/>
        </p:spPr>
      </p:pic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643174" y="5072074"/>
          <a:ext cx="2804187" cy="1495566"/>
        </p:xfrm>
        <a:graphic>
          <a:graphicData uri="http://schemas.openxmlformats.org/presentationml/2006/ole">
            <p:oleObj spid="_x0000_s46082" name="Уравнение" r:id="rId5" imgW="114300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Природничо-математична компетентність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857192" y="1524000"/>
            <a:ext cx="8286808" cy="34766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 піраміді </a:t>
            </a:r>
            <a:r>
              <a:rPr lang="uk-UA" u="sng" dirty="0" err="1" smtClean="0">
                <a:solidFill>
                  <a:schemeClr val="accent2">
                    <a:lumMod val="75000"/>
                  </a:schemeClr>
                </a:solidFill>
              </a:rPr>
              <a:t>Хеопса</a:t>
            </a:r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якщо скласти чотири сторони її основи, то отримаємо для її обводу 931,22 м. Розділивши ж це число на подвоєну висоту, маємо в результаті 3,1416, тобто відношення довжини кола до діаметра. (Інші автори з тих же вимірювань піраміди виводять значення π з ще більшою точністю: 3,14159. Ще одна дивовижне співвідношення: якщо сторону основи піраміди розділити на точну тривалість року - 365,2422 доби, то виходить якраз 10000000-на частка земної півосі - з точністю, якій могли б позаздрити сучасні астрономи.</a:t>
            </a:r>
            <a:endParaRPr lang="ru-RU" dirty="0" smtClean="0"/>
          </a:p>
          <a:p>
            <a:pPr marL="0" algn="just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714884"/>
            <a:ext cx="685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1" name="Picture 6" descr="Физики подтвердили наличие «тайной комнаты» в пирамиде Хеопса | Научно  популярный журнал ScienceP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825061"/>
            <a:ext cx="3050696" cy="2032939"/>
          </a:xfrm>
          <a:prstGeom prst="rect">
            <a:avLst/>
          </a:prstGeom>
          <a:noFill/>
        </p:spPr>
      </p:pic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643174" y="5072074"/>
          <a:ext cx="2804187" cy="1495566"/>
        </p:xfrm>
        <a:graphic>
          <a:graphicData uri="http://schemas.openxmlformats.org/presentationml/2006/ole">
            <p:oleObj spid="_x0000_s47106" name="Уравнение" r:id="rId5" imgW="114300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 для презентации ге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142852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Природничо-математична компетентність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857192" y="1524000"/>
            <a:ext cx="8286808" cy="247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algn="just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Мурашник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нахилений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деяким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кутом х.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Виконавши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над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цим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кутом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деякі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операції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одержуємо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рівняння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51435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514350" algn="just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514350" algn="just"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Знайдіть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кут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нахилу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algn="just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714884"/>
            <a:ext cx="685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8" name="Picture 2" descr="http://blmg.com.ua/i/193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857628"/>
            <a:ext cx="3695700" cy="2764384"/>
          </a:xfrm>
          <a:prstGeom prst="rect">
            <a:avLst/>
          </a:prstGeom>
          <a:noFill/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643306" y="2714620"/>
          <a:ext cx="2479675" cy="558800"/>
        </p:xfrm>
        <a:graphic>
          <a:graphicData uri="http://schemas.openxmlformats.org/presentationml/2006/ole">
            <p:oleObj spid="_x0000_s48131" name="Уравнение" r:id="rId5" imgW="9014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3">
      <a:dk1>
        <a:srgbClr val="4D4D4D"/>
      </a:dk1>
      <a:lt1>
        <a:srgbClr val="FFFFFF"/>
      </a:lt1>
      <a:dk2>
        <a:srgbClr val="4D4D4D"/>
      </a:dk2>
      <a:lt2>
        <a:srgbClr val="0E0F83"/>
      </a:lt2>
      <a:accent1>
        <a:srgbClr val="4049D2"/>
      </a:accent1>
      <a:accent2>
        <a:srgbClr val="494FD9"/>
      </a:accent2>
      <a:accent3>
        <a:srgbClr val="FFFFFF"/>
      </a:accent3>
      <a:accent4>
        <a:srgbClr val="404040"/>
      </a:accent4>
      <a:accent5>
        <a:srgbClr val="AFB1E5"/>
      </a:accent5>
      <a:accent6>
        <a:srgbClr val="4147C4"/>
      </a:accent6>
      <a:hlink>
        <a:srgbClr val="757DD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4D8EBB"/>
        </a:lt2>
        <a:accent1>
          <a:srgbClr val="5893B8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4C8D8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1008</TotalTime>
  <Words>784</Words>
  <Application>Microsoft Office PowerPoint</Application>
  <PresentationFormat>Экран (4:3)</PresentationFormat>
  <Paragraphs>73</Paragraphs>
  <Slides>21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powerpoint-template</vt:lpstr>
      <vt:lpstr>Уравнение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ГЕОГРАФІЧНЕ  АУДІЮВАННЯ</vt:lpstr>
      <vt:lpstr>Гроші (“Родинні фінанси”)</vt:lpstr>
      <vt:lpstr>Слайд 17</vt:lpstr>
      <vt:lpstr>Слайд 18</vt:lpstr>
      <vt:lpstr>Слайд 19</vt:lpstr>
      <vt:lpstr>Слайд 20</vt:lpstr>
      <vt:lpstr>Бажаю Вам  гарного настрою!!!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Літосфера.Внутрішня будова Землі.Типи земної кори.</dc:title>
  <dc:creator>User</dc:creator>
  <cp:lastModifiedBy>Admin</cp:lastModifiedBy>
  <cp:revision>87</cp:revision>
  <dcterms:created xsi:type="dcterms:W3CDTF">2018-11-17T15:20:58Z</dcterms:created>
  <dcterms:modified xsi:type="dcterms:W3CDTF">2022-12-14T09:48:07Z</dcterms:modified>
</cp:coreProperties>
</file>